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66" r:id="rId6"/>
    <p:sldId id="268" r:id="rId7"/>
    <p:sldId id="269" r:id="rId8"/>
    <p:sldId id="270" r:id="rId9"/>
    <p:sldId id="271" r:id="rId10"/>
    <p:sldId id="260" r:id="rId11"/>
    <p:sldId id="272" r:id="rId12"/>
    <p:sldId id="261" r:id="rId13"/>
    <p:sldId id="262" r:id="rId14"/>
    <p:sldId id="265" r:id="rId15"/>
    <p:sldId id="263" r:id="rId16"/>
    <p:sldId id="264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1817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3130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804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jp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498476" y="420859"/>
            <a:ext cx="11195048" cy="1589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Genetically Engineered ELP-AMP Protein Polymers for Antimicrobial Materials</a:t>
            </a:r>
            <a:endParaRPr lang="en-US" sz="4000" dirty="0"/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742122" y="2295223"/>
            <a:ext cx="11449878" cy="2557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Miguel Pena – Biomedical Engineering</a:t>
            </a:r>
            <a:endParaRPr lang="en-US"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Mentor: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Minkyu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Kim, Ph.D. – Biomedical Engineering, and Materials Science and Engineering.</a:t>
            </a:r>
            <a:endParaRPr lang="en-US"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Lead: Chris Camp (Ph.D. Student) – Biomedical Engineering</a:t>
            </a:r>
            <a:endParaRPr lang="en-US"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Support: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Nguyen (Undergraduate) – Biomedical Engineering</a:t>
            </a:r>
            <a:endParaRPr lang="en-US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NASA Space Grant Symposium</a:t>
            </a:r>
            <a:endParaRPr lang="en-US"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April 14, 2018</a:t>
            </a:r>
            <a:endParaRPr lang="en-US" dirty="0"/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3916" y="5758180"/>
            <a:ext cx="2743200" cy="81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2261" y="5378909"/>
            <a:ext cx="790669" cy="105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7881" y="5651965"/>
            <a:ext cx="936716" cy="78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 descr="Picture 9"/>
          <p:cNvPicPr preferRelativeResize="0"/>
          <p:nvPr/>
        </p:nvPicPr>
        <p:blipFill rotWithShape="1">
          <a:blip r:embed="rId6">
            <a:alphaModFix/>
          </a:blip>
          <a:srcRect r="15711"/>
          <a:stretch/>
        </p:blipFill>
        <p:spPr>
          <a:xfrm>
            <a:off x="7663967" y="5893905"/>
            <a:ext cx="2573908" cy="538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36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Methods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3916" y="5758180"/>
            <a:ext cx="2743200" cy="81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2261" y="5378909"/>
            <a:ext cx="790669" cy="105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7881" y="5651965"/>
            <a:ext cx="936716" cy="78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 descr="Picture 9"/>
          <p:cNvPicPr preferRelativeResize="0"/>
          <p:nvPr/>
        </p:nvPicPr>
        <p:blipFill rotWithShape="1">
          <a:blip r:embed="rId6">
            <a:alphaModFix/>
          </a:blip>
          <a:srcRect r="15711"/>
          <a:stretch/>
        </p:blipFill>
        <p:spPr>
          <a:xfrm>
            <a:off x="7663967" y="5893905"/>
            <a:ext cx="2573908" cy="538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45213" y="1767182"/>
            <a:ext cx="2475954" cy="2129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53701" y="3896782"/>
            <a:ext cx="2258976" cy="194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91720" y="1839739"/>
            <a:ext cx="2289242" cy="212959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/>
          <p:nvPr/>
        </p:nvSpPr>
        <p:spPr>
          <a:xfrm>
            <a:off x="2477331" y="3468154"/>
            <a:ext cx="145200" cy="3333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4069003" y="2772079"/>
            <a:ext cx="327000" cy="18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24176" y="1702214"/>
            <a:ext cx="3073468" cy="234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/>
          <p:nvPr/>
        </p:nvSpPr>
        <p:spPr>
          <a:xfrm>
            <a:off x="6880962" y="2772079"/>
            <a:ext cx="327000" cy="18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58728-79AA-499F-8CF8-04FF09031F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3409" y="3730127"/>
            <a:ext cx="1983221" cy="1983221"/>
          </a:xfrm>
          <a:prstGeom prst="rect">
            <a:avLst/>
          </a:prstGeom>
        </p:spPr>
      </p:pic>
      <p:sp>
        <p:nvSpPr>
          <p:cNvPr id="16" name="Shape 144">
            <a:extLst>
              <a:ext uri="{FF2B5EF4-FFF2-40B4-BE49-F238E27FC236}">
                <a16:creationId xmlns:a16="http://schemas.microsoft.com/office/drawing/2014/main" id="{BD8CEBF9-CA17-4A3C-9E33-4557E0A21252}"/>
              </a:ext>
            </a:extLst>
          </p:cNvPr>
          <p:cNvSpPr/>
          <p:nvPr/>
        </p:nvSpPr>
        <p:spPr>
          <a:xfrm rot="5400000">
            <a:off x="8351519" y="3414295"/>
            <a:ext cx="327000" cy="18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29B014-9AF4-44E6-9BE0-2151026CD80D}"/>
              </a:ext>
            </a:extLst>
          </p:cNvPr>
          <p:cNvSpPr txBox="1"/>
          <p:nvPr/>
        </p:nvSpPr>
        <p:spPr>
          <a:xfrm>
            <a:off x="4375995" y="3896777"/>
            <a:ext cx="2987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Exploit the fast reproductive system of bacteria to mass produce our protein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36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Methods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3916" y="5758180"/>
            <a:ext cx="2743200" cy="81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2261" y="5378909"/>
            <a:ext cx="790669" cy="105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7881" y="5651965"/>
            <a:ext cx="936716" cy="78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 descr="Picture 9"/>
          <p:cNvPicPr preferRelativeResize="0"/>
          <p:nvPr/>
        </p:nvPicPr>
        <p:blipFill rotWithShape="1">
          <a:blip r:embed="rId6">
            <a:alphaModFix/>
          </a:blip>
          <a:srcRect r="15711"/>
          <a:stretch/>
        </p:blipFill>
        <p:spPr>
          <a:xfrm>
            <a:off x="7663967" y="5893905"/>
            <a:ext cx="2573908" cy="5388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476BBC-5F95-41B7-BEA3-BFDAA1705F32}"/>
              </a:ext>
            </a:extLst>
          </p:cNvPr>
          <p:cNvSpPr txBox="1"/>
          <p:nvPr/>
        </p:nvSpPr>
        <p:spPr>
          <a:xfrm>
            <a:off x="2680812" y="2305615"/>
            <a:ext cx="6830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/>
              <a:t>Isolate the cells by using a centrifuge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/>
              <a:t>Break open the cells using sonification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/>
              <a:t>Extract our protein through inverse transition cycling (ITC) purification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/>
              <a:t>Confirm pure sample using protein gels</a:t>
            </a:r>
          </a:p>
        </p:txBody>
      </p:sp>
    </p:spTree>
    <p:extLst>
      <p:ext uri="{BB962C8B-B14F-4D97-AF65-F5344CB8AC3E}">
        <p14:creationId xmlns:p14="http://schemas.microsoft.com/office/powerpoint/2010/main" val="1336205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736600" y="3104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Preliminary </a:t>
            </a:r>
            <a:r>
              <a:rPr lang="en-US" sz="36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3916" y="5758180"/>
            <a:ext cx="2743200" cy="81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2261" y="5378909"/>
            <a:ext cx="790669" cy="105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7881" y="5651965"/>
            <a:ext cx="936716" cy="78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 descr="Picture 9"/>
          <p:cNvPicPr preferRelativeResize="0"/>
          <p:nvPr/>
        </p:nvPicPr>
        <p:blipFill rotWithShape="1">
          <a:blip r:embed="rId6">
            <a:alphaModFix/>
          </a:blip>
          <a:srcRect r="15711"/>
          <a:stretch/>
        </p:blipFill>
        <p:spPr>
          <a:xfrm>
            <a:off x="7663967" y="5893905"/>
            <a:ext cx="2573908" cy="538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 descr="His8x-LL37.jpg"/>
          <p:cNvPicPr preferRelativeResize="0"/>
          <p:nvPr/>
        </p:nvPicPr>
        <p:blipFill rotWithShape="1">
          <a:blip r:embed="rId7">
            <a:alphaModFix/>
          </a:blip>
          <a:srcRect t="14145" r="7097" b="21529"/>
          <a:stretch/>
        </p:blipFill>
        <p:spPr>
          <a:xfrm>
            <a:off x="2449908" y="2133793"/>
            <a:ext cx="2248720" cy="341783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2449917" y="1636125"/>
            <a:ext cx="519900" cy="5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</a:rPr>
              <a:t>Size Std (kDa)</a:t>
            </a: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3845632" y="1636125"/>
            <a:ext cx="5895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</a:rPr>
              <a:t>HisTag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</a:rPr>
              <a:t>LL37-8x</a:t>
            </a: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8950921" y="2623463"/>
            <a:ext cx="29715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1225" tIns="261225" rIns="261225" bIns="2612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~50C for 10 minutes -&gt; 4C for 10 minutes, pipetting to mix</a:t>
            </a:r>
            <a:endParaRPr sz="1200" dirty="0"/>
          </a:p>
        </p:txBody>
      </p:sp>
      <p:sp>
        <p:nvSpPr>
          <p:cNvPr id="158" name="Shape 158"/>
          <p:cNvSpPr txBox="1"/>
          <p:nvPr/>
        </p:nvSpPr>
        <p:spPr>
          <a:xfrm>
            <a:off x="8921301" y="1547813"/>
            <a:ext cx="2971499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475" tIns="104475" rIns="104475" bIns="104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S2YS2-H-24x-LL37 ITC Purification</a:t>
            </a:r>
            <a:endParaRPr sz="2400" dirty="0"/>
          </a:p>
        </p:txBody>
      </p:sp>
      <p:pic>
        <p:nvPicPr>
          <p:cNvPr id="159" name="Shape 159" descr="IMG_2174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77898" y="1986688"/>
            <a:ext cx="2485224" cy="366527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6619399" y="1547813"/>
            <a:ext cx="5895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lang="en-US" sz="1200" i="0" u="none" strike="noStrike" cap="none" dirty="0">
                <a:solidFill>
                  <a:srgbClr val="000000"/>
                </a:solidFill>
              </a:rPr>
              <a:t>50C</a:t>
            </a:r>
            <a:r>
              <a:rPr lang="en-US" sz="1200" b="1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1200" i="0" u="none" strike="noStrike" cap="none" dirty="0" err="1">
                <a:solidFill>
                  <a:srgbClr val="000000"/>
                </a:solidFill>
              </a:rPr>
              <a:t>Precip</a:t>
            </a:r>
            <a:endParaRPr sz="1200" dirty="0"/>
          </a:p>
        </p:txBody>
      </p:sp>
      <p:sp>
        <p:nvSpPr>
          <p:cNvPr id="161" name="Shape 161"/>
          <p:cNvSpPr txBox="1"/>
          <p:nvPr/>
        </p:nvSpPr>
        <p:spPr>
          <a:xfrm>
            <a:off x="7044762" y="1612763"/>
            <a:ext cx="7908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lang="en-US" sz="1200" i="0" u="none" strike="noStrike" cap="none" dirty="0">
                <a:solidFill>
                  <a:srgbClr val="000000"/>
                </a:solidFill>
              </a:rPr>
              <a:t>50C</a:t>
            </a:r>
            <a:r>
              <a:rPr lang="en-US" sz="1200" b="1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1200" i="0" u="none" strike="noStrike" cap="none" dirty="0">
                <a:solidFill>
                  <a:srgbClr val="000000"/>
                </a:solidFill>
              </a:rPr>
              <a:t>Soluble</a:t>
            </a:r>
            <a:endParaRPr sz="1200" dirty="0"/>
          </a:p>
        </p:txBody>
      </p:sp>
      <p:sp>
        <p:nvSpPr>
          <p:cNvPr id="162" name="Shape 162"/>
          <p:cNvSpPr txBox="1"/>
          <p:nvPr/>
        </p:nvSpPr>
        <p:spPr>
          <a:xfrm>
            <a:off x="7657483" y="1612763"/>
            <a:ext cx="5199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lang="en-US" sz="1200" i="0" u="none" strike="noStrike" cap="none" dirty="0">
                <a:solidFill>
                  <a:srgbClr val="000000"/>
                </a:solidFill>
              </a:rPr>
              <a:t>4C</a:t>
            </a:r>
            <a:r>
              <a:rPr lang="en-US" sz="1200" b="1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1200" i="0" u="none" strike="noStrike" cap="none" dirty="0" err="1">
                <a:solidFill>
                  <a:srgbClr val="000000"/>
                </a:solidFill>
              </a:rPr>
              <a:t>Precip</a:t>
            </a:r>
            <a:endParaRPr sz="1200" dirty="0"/>
          </a:p>
        </p:txBody>
      </p:sp>
      <p:sp>
        <p:nvSpPr>
          <p:cNvPr id="163" name="Shape 163"/>
          <p:cNvSpPr txBox="1"/>
          <p:nvPr/>
        </p:nvSpPr>
        <p:spPr>
          <a:xfrm>
            <a:off x="8177388" y="1612763"/>
            <a:ext cx="6567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lang="en-US" sz="1200" i="0" u="none" strike="noStrike" cap="none" dirty="0">
                <a:solidFill>
                  <a:srgbClr val="000000"/>
                </a:solidFill>
              </a:rPr>
              <a:t>4C</a:t>
            </a:r>
            <a:r>
              <a:rPr lang="en-US" sz="1200" b="1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1200" i="0" u="none" strike="noStrike" cap="none" dirty="0">
                <a:solidFill>
                  <a:srgbClr val="000000"/>
                </a:solidFill>
              </a:rPr>
              <a:t>Soluble</a:t>
            </a:r>
            <a:endParaRPr sz="1200" dirty="0"/>
          </a:p>
        </p:txBody>
      </p:sp>
      <p:sp>
        <p:nvSpPr>
          <p:cNvPr id="164" name="Shape 164"/>
          <p:cNvSpPr txBox="1"/>
          <p:nvPr/>
        </p:nvSpPr>
        <p:spPr>
          <a:xfrm>
            <a:off x="6183047" y="1499665"/>
            <a:ext cx="519900" cy="5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</a:rPr>
              <a:t>Size </a:t>
            </a:r>
            <a:r>
              <a:rPr lang="en-US" sz="1000" b="1" i="0" u="none" strike="noStrike" cap="none" dirty="0" err="1">
                <a:solidFill>
                  <a:srgbClr val="000000"/>
                </a:solidFill>
              </a:rPr>
              <a:t>Std</a:t>
            </a:r>
            <a:r>
              <a:rPr lang="en-US" sz="1000" b="1" i="0" u="none" strike="noStrike" cap="none" dirty="0">
                <a:solidFill>
                  <a:srgbClr val="000000"/>
                </a:solidFill>
              </a:rPr>
              <a:t> (</a:t>
            </a:r>
            <a:r>
              <a:rPr lang="en-US" sz="1000" b="1" i="0" u="none" strike="noStrike" cap="none" dirty="0" err="1">
                <a:solidFill>
                  <a:srgbClr val="000000"/>
                </a:solidFill>
              </a:rPr>
              <a:t>kDa</a:t>
            </a:r>
            <a:r>
              <a:rPr lang="en-US" sz="1000" b="1" i="0" u="none" strike="noStrike" cap="none" dirty="0">
                <a:solidFill>
                  <a:srgbClr val="000000"/>
                </a:solidFill>
              </a:rPr>
              <a:t>)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BDE86-A8F5-4949-9869-139F2256F61C}"/>
              </a:ext>
            </a:extLst>
          </p:cNvPr>
          <p:cNvSpPr txBox="1"/>
          <p:nvPr/>
        </p:nvSpPr>
        <p:spPr>
          <a:xfrm>
            <a:off x="5257590" y="5690989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Provided by Chris Camp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Expected Results</a:t>
            </a: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520" y="1828726"/>
            <a:ext cx="4508303" cy="320054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3974346" y="5040081"/>
            <a:ext cx="3758953" cy="4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Texas Tech University, (</a:t>
            </a:r>
            <a:r>
              <a:rPr lang="en-US" dirty="0" err="1"/>
              <a:t>Ingrole</a:t>
            </a:r>
            <a:r>
              <a:rPr lang="en-US" dirty="0"/>
              <a:t> et al., 2014)</a:t>
            </a:r>
            <a:endParaRPr dirty="0"/>
          </a:p>
        </p:txBody>
      </p:sp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1602" y="1618401"/>
            <a:ext cx="3917098" cy="334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50">
            <a:extLst>
              <a:ext uri="{FF2B5EF4-FFF2-40B4-BE49-F238E27FC236}">
                <a16:creationId xmlns:a16="http://schemas.microsoft.com/office/drawing/2014/main" id="{5A37D3EB-FCD0-4CFF-B704-D1CA32CEA90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33916" y="5758180"/>
            <a:ext cx="2743200" cy="81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51">
            <a:extLst>
              <a:ext uri="{FF2B5EF4-FFF2-40B4-BE49-F238E27FC236}">
                <a16:creationId xmlns:a16="http://schemas.microsoft.com/office/drawing/2014/main" id="{52496B15-1344-43F7-9C32-0935D07FB42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02261" y="5378909"/>
            <a:ext cx="790669" cy="105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52">
            <a:extLst>
              <a:ext uri="{FF2B5EF4-FFF2-40B4-BE49-F238E27FC236}">
                <a16:creationId xmlns:a16="http://schemas.microsoft.com/office/drawing/2014/main" id="{B22E8AF2-3166-45C4-8782-9F6D9A2535A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7881" y="5651965"/>
            <a:ext cx="936716" cy="78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53" descr="Picture 9">
            <a:extLst>
              <a:ext uri="{FF2B5EF4-FFF2-40B4-BE49-F238E27FC236}">
                <a16:creationId xmlns:a16="http://schemas.microsoft.com/office/drawing/2014/main" id="{65438DF2-E6C4-491F-B5C2-350A20C6032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r="15711"/>
          <a:stretch/>
        </p:blipFill>
        <p:spPr>
          <a:xfrm>
            <a:off x="7663967" y="5893905"/>
            <a:ext cx="2573908" cy="538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Expected Results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1F4DD-A206-466D-B153-389085C6D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871" y="1550254"/>
            <a:ext cx="3827290" cy="3757491"/>
          </a:xfrm>
          <a:prstGeom prst="rect">
            <a:avLst/>
          </a:prstGeom>
        </p:spPr>
      </p:pic>
      <p:pic>
        <p:nvPicPr>
          <p:cNvPr id="9" name="Shape 150">
            <a:extLst>
              <a:ext uri="{FF2B5EF4-FFF2-40B4-BE49-F238E27FC236}">
                <a16:creationId xmlns:a16="http://schemas.microsoft.com/office/drawing/2014/main" id="{2F7F193F-0834-4E58-A0C9-C2DA6D04FE8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3916" y="5758180"/>
            <a:ext cx="2743200" cy="81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51">
            <a:extLst>
              <a:ext uri="{FF2B5EF4-FFF2-40B4-BE49-F238E27FC236}">
                <a16:creationId xmlns:a16="http://schemas.microsoft.com/office/drawing/2014/main" id="{BD588613-8810-4815-A8B5-4B0D7CA7885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02261" y="5378909"/>
            <a:ext cx="790669" cy="105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52">
            <a:extLst>
              <a:ext uri="{FF2B5EF4-FFF2-40B4-BE49-F238E27FC236}">
                <a16:creationId xmlns:a16="http://schemas.microsoft.com/office/drawing/2014/main" id="{B68AF55A-848D-41E4-888E-86BE94E2A4D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7881" y="5651965"/>
            <a:ext cx="936716" cy="78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53" descr="Picture 9">
            <a:extLst>
              <a:ext uri="{FF2B5EF4-FFF2-40B4-BE49-F238E27FC236}">
                <a16:creationId xmlns:a16="http://schemas.microsoft.com/office/drawing/2014/main" id="{10DCF781-1B09-484D-AC03-18BEE72B87B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15711"/>
          <a:stretch/>
        </p:blipFill>
        <p:spPr>
          <a:xfrm>
            <a:off x="7663967" y="5893905"/>
            <a:ext cx="2573908" cy="5388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D4A55F-2C1B-435A-9C1F-271DE446A0C3}"/>
              </a:ext>
            </a:extLst>
          </p:cNvPr>
          <p:cNvSpPr txBox="1"/>
          <p:nvPr/>
        </p:nvSpPr>
        <p:spPr>
          <a:xfrm>
            <a:off x="5897362" y="1659284"/>
            <a:ext cx="50782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Zone of inhibition shows where bacterial growth was inhibited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 could potentially compare our film to antibiotics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If it does not work, then we would see top right</a:t>
            </a:r>
          </a:p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8F12B-2F50-444E-A89C-CF768D8E25CA}"/>
              </a:ext>
            </a:extLst>
          </p:cNvPr>
          <p:cNvSpPr txBox="1"/>
          <p:nvPr/>
        </p:nvSpPr>
        <p:spPr>
          <a:xfrm>
            <a:off x="1785624" y="5148775"/>
            <a:ext cx="3639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Top view of a petri dish</a:t>
            </a:r>
          </a:p>
        </p:txBody>
      </p:sp>
    </p:spTree>
    <p:extLst>
      <p:ext uri="{BB962C8B-B14F-4D97-AF65-F5344CB8AC3E}">
        <p14:creationId xmlns:p14="http://schemas.microsoft.com/office/powerpoint/2010/main" val="2547099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Potential Future Applications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3916" y="5758180"/>
            <a:ext cx="2743200" cy="81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2261" y="5378909"/>
            <a:ext cx="790669" cy="105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7881" y="5651965"/>
            <a:ext cx="936716" cy="78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 descr="Picture 9"/>
          <p:cNvPicPr preferRelativeResize="0"/>
          <p:nvPr/>
        </p:nvPicPr>
        <p:blipFill rotWithShape="1">
          <a:blip r:embed="rId6">
            <a:alphaModFix/>
          </a:blip>
          <a:srcRect r="15711"/>
          <a:stretch/>
        </p:blipFill>
        <p:spPr>
          <a:xfrm>
            <a:off x="7663967" y="5893905"/>
            <a:ext cx="2573908" cy="53888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3169950" y="1728559"/>
            <a:ext cx="58521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Air filtration system</a:t>
            </a:r>
            <a:endParaRPr sz="2400" dirty="0"/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Antimicrobial surfaces for spacecraft</a:t>
            </a:r>
            <a:endParaRPr sz="2400" dirty="0"/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Treatment for serious infections</a:t>
            </a:r>
            <a:endParaRPr sz="2400" dirty="0"/>
          </a:p>
          <a:p>
            <a: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Sterile implants</a:t>
            </a:r>
            <a:endParaRPr sz="24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184" name="Shape 1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26200" y="3725384"/>
            <a:ext cx="2939600" cy="165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294450" y="1823875"/>
            <a:ext cx="5603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3916" y="5758180"/>
            <a:ext cx="2743200" cy="81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2261" y="5378909"/>
            <a:ext cx="790669" cy="105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7881" y="5651965"/>
            <a:ext cx="936716" cy="78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 descr="Picture 9"/>
          <p:cNvPicPr preferRelativeResize="0"/>
          <p:nvPr/>
        </p:nvPicPr>
        <p:blipFill rotWithShape="1">
          <a:blip r:embed="rId6">
            <a:alphaModFix/>
          </a:blip>
          <a:srcRect r="15711"/>
          <a:stretch/>
        </p:blipFill>
        <p:spPr>
          <a:xfrm>
            <a:off x="7663967" y="5893905"/>
            <a:ext cx="2573908" cy="53888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3675275" y="3149575"/>
            <a:ext cx="4878300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Miguel Pena</a:t>
            </a:r>
            <a:endParaRPr sz="240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mp323@email.arizona.edu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Summary of Presentation</a:t>
            </a:r>
            <a:endParaRPr sz="4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3916" y="5758180"/>
            <a:ext cx="2743200" cy="81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2261" y="5378909"/>
            <a:ext cx="790669" cy="105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7881" y="5651965"/>
            <a:ext cx="936716" cy="78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 descr="Picture 9"/>
          <p:cNvPicPr preferRelativeResize="0"/>
          <p:nvPr/>
        </p:nvPicPr>
        <p:blipFill rotWithShape="1">
          <a:blip r:embed="rId6">
            <a:alphaModFix/>
          </a:blip>
          <a:srcRect r="15711"/>
          <a:stretch/>
        </p:blipFill>
        <p:spPr>
          <a:xfrm>
            <a:off x="7663967" y="5893905"/>
            <a:ext cx="2573908" cy="53888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2057400" y="1910100"/>
            <a:ext cx="8077200" cy="30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3200" dirty="0"/>
              <a:t>A major obstacle to overcome</a:t>
            </a:r>
            <a:endParaRPr sz="3200" dirty="0"/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3200" dirty="0"/>
              <a:t>How to approach it</a:t>
            </a:r>
            <a:endParaRPr sz="3200" dirty="0"/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3200" dirty="0"/>
              <a:t>What we plan to accomplish</a:t>
            </a:r>
            <a:endParaRPr sz="3200" dirty="0"/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3200" dirty="0"/>
              <a:t>Our results so far</a:t>
            </a: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3200" dirty="0"/>
              <a:t>Expected results</a:t>
            </a:r>
            <a:endParaRPr sz="3200" dirty="0"/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3200" dirty="0"/>
              <a:t>What the future holds</a:t>
            </a:r>
            <a:endParaRPr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Antimicrobial Resistance </a:t>
            </a:r>
            <a:endParaRPr sz="4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3916" y="5758180"/>
            <a:ext cx="2743200" cy="81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2261" y="5378909"/>
            <a:ext cx="790669" cy="105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7881" y="5651965"/>
            <a:ext cx="936716" cy="78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Picture 9"/>
          <p:cNvPicPr preferRelativeResize="0"/>
          <p:nvPr/>
        </p:nvPicPr>
        <p:blipFill rotWithShape="1">
          <a:blip r:embed="rId6">
            <a:alphaModFix/>
          </a:blip>
          <a:srcRect r="15711"/>
          <a:stretch/>
        </p:blipFill>
        <p:spPr>
          <a:xfrm>
            <a:off x="7663967" y="5893905"/>
            <a:ext cx="2573908" cy="5388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2769485" y="1228672"/>
            <a:ext cx="6653030" cy="18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What is it? Why it matters. Alternatives to antimicrobial medications. Our solution.</a:t>
            </a:r>
            <a:endParaRPr sz="3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110" name="Shape 1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34597" y="3429000"/>
            <a:ext cx="2744828" cy="180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1" name="Shape 1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62629" y="3429000"/>
            <a:ext cx="2666744" cy="180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" name="Shape 1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12577" y="3330444"/>
            <a:ext cx="2738718" cy="1906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Antimicrobial Peptides (AMP)</a:t>
            </a:r>
            <a:endParaRPr sz="4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3916" y="5758180"/>
            <a:ext cx="2743200" cy="81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2261" y="5378909"/>
            <a:ext cx="790669" cy="105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7881" y="5651965"/>
            <a:ext cx="936716" cy="78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Picture 9"/>
          <p:cNvPicPr preferRelativeResize="0"/>
          <p:nvPr/>
        </p:nvPicPr>
        <p:blipFill rotWithShape="1">
          <a:blip r:embed="rId6">
            <a:alphaModFix/>
          </a:blip>
          <a:srcRect r="15711"/>
          <a:stretch/>
        </p:blipFill>
        <p:spPr>
          <a:xfrm>
            <a:off x="7663967" y="5893905"/>
            <a:ext cx="2573908" cy="538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53325" y="2924800"/>
            <a:ext cx="2397750" cy="159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6553" y="2150251"/>
            <a:ext cx="4989706" cy="304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" name="Shape 1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66394" y="2150251"/>
            <a:ext cx="4369053" cy="304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609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830A1-F593-493E-BCFA-6218B66D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Soluti</a:t>
            </a:r>
            <a:r>
              <a:rPr lang="en-US" dirty="0"/>
              <a:t>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301831-3DDD-4732-9383-0DDE416CA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988" y="2502657"/>
            <a:ext cx="4002024" cy="39902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FCC40F-81B8-4DD6-A922-CE7617CB69A5}"/>
              </a:ext>
            </a:extLst>
          </p:cNvPr>
          <p:cNvSpPr txBox="1"/>
          <p:nvPr/>
        </p:nvSpPr>
        <p:spPr>
          <a:xfrm>
            <a:off x="3910818" y="2152357"/>
            <a:ext cx="4487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Elastin-like Polypeptide (ELP)</a:t>
            </a:r>
          </a:p>
        </p:txBody>
      </p:sp>
      <p:pic>
        <p:nvPicPr>
          <p:cNvPr id="6" name="Shape 105">
            <a:extLst>
              <a:ext uri="{FF2B5EF4-FFF2-40B4-BE49-F238E27FC236}">
                <a16:creationId xmlns:a16="http://schemas.microsoft.com/office/drawing/2014/main" id="{260906D9-C106-4169-8367-22223BBEBF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3916" y="5758180"/>
            <a:ext cx="2743200" cy="81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06">
            <a:extLst>
              <a:ext uri="{FF2B5EF4-FFF2-40B4-BE49-F238E27FC236}">
                <a16:creationId xmlns:a16="http://schemas.microsoft.com/office/drawing/2014/main" id="{322FAD9D-43A6-4A31-97EE-7CA8C59410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2261" y="5378909"/>
            <a:ext cx="790669" cy="105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07">
            <a:extLst>
              <a:ext uri="{FF2B5EF4-FFF2-40B4-BE49-F238E27FC236}">
                <a16:creationId xmlns:a16="http://schemas.microsoft.com/office/drawing/2014/main" id="{AE2303FD-F95A-4D3E-ADB3-6A80BC30AAF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7881" y="5651965"/>
            <a:ext cx="936716" cy="78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08" descr="Picture 9">
            <a:extLst>
              <a:ext uri="{FF2B5EF4-FFF2-40B4-BE49-F238E27FC236}">
                <a16:creationId xmlns:a16="http://schemas.microsoft.com/office/drawing/2014/main" id="{AB64C569-60F3-4AD2-901B-41346E44B3C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15711"/>
          <a:stretch/>
        </p:blipFill>
        <p:spPr>
          <a:xfrm>
            <a:off x="7663967" y="5893905"/>
            <a:ext cx="2573908" cy="538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69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830A1-F593-493E-BCFA-6218B66D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Soluti</a:t>
            </a:r>
            <a:r>
              <a:rPr lang="en-US" dirty="0"/>
              <a:t>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301831-3DDD-4732-9383-0DDE416CA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9546"/>
            <a:ext cx="2085606" cy="2079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7BA9DF-F026-43A1-8B48-F24DC4BE2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806" y="1704734"/>
            <a:ext cx="7220958" cy="3448531"/>
          </a:xfrm>
          <a:prstGeom prst="rect">
            <a:avLst/>
          </a:prstGeom>
        </p:spPr>
      </p:pic>
      <p:pic>
        <p:nvPicPr>
          <p:cNvPr id="6" name="Shape 105">
            <a:extLst>
              <a:ext uri="{FF2B5EF4-FFF2-40B4-BE49-F238E27FC236}">
                <a16:creationId xmlns:a16="http://schemas.microsoft.com/office/drawing/2014/main" id="{EA935A76-8328-4804-BDC0-CBAF5F0BF8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3916" y="5758180"/>
            <a:ext cx="2743200" cy="81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06">
            <a:extLst>
              <a:ext uri="{FF2B5EF4-FFF2-40B4-BE49-F238E27FC236}">
                <a16:creationId xmlns:a16="http://schemas.microsoft.com/office/drawing/2014/main" id="{4CDA8553-65F7-46C7-B29E-4AE7DD77924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02261" y="5378909"/>
            <a:ext cx="790669" cy="105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07">
            <a:extLst>
              <a:ext uri="{FF2B5EF4-FFF2-40B4-BE49-F238E27FC236}">
                <a16:creationId xmlns:a16="http://schemas.microsoft.com/office/drawing/2014/main" id="{B3113D14-D12A-467B-AD9C-00053B49310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7881" y="5651965"/>
            <a:ext cx="936716" cy="78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08" descr="Picture 9">
            <a:extLst>
              <a:ext uri="{FF2B5EF4-FFF2-40B4-BE49-F238E27FC236}">
                <a16:creationId xmlns:a16="http://schemas.microsoft.com/office/drawing/2014/main" id="{6A8603AC-42D9-4129-9399-1D94D0AEA9D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15711"/>
          <a:stretch/>
        </p:blipFill>
        <p:spPr>
          <a:xfrm>
            <a:off x="7663967" y="5893905"/>
            <a:ext cx="2573908" cy="538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60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830A1-F593-493E-BCFA-6218B66D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Soluti</a:t>
            </a:r>
            <a:r>
              <a:rPr lang="en-US" dirty="0"/>
              <a:t>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92DF2F-DFC5-41A4-8EF8-E2D61345D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589915" cy="21920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7E08DD-AF85-4D76-B24F-2545FCEA408D}"/>
              </a:ext>
            </a:extLst>
          </p:cNvPr>
          <p:cNvSpPr txBox="1"/>
          <p:nvPr/>
        </p:nvSpPr>
        <p:spPr>
          <a:xfrm>
            <a:off x="5440517" y="2309643"/>
            <a:ext cx="2646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x8,x16,x24, or x36</a:t>
            </a:r>
          </a:p>
        </p:txBody>
      </p:sp>
      <p:grpSp>
        <p:nvGrpSpPr>
          <p:cNvPr id="6" name="Shape 123">
            <a:extLst>
              <a:ext uri="{FF2B5EF4-FFF2-40B4-BE49-F238E27FC236}">
                <a16:creationId xmlns:a16="http://schemas.microsoft.com/office/drawing/2014/main" id="{61DF6028-D65C-4318-9CE0-7BBD984461BC}"/>
              </a:ext>
            </a:extLst>
          </p:cNvPr>
          <p:cNvGrpSpPr/>
          <p:nvPr/>
        </p:nvGrpSpPr>
        <p:grpSpPr>
          <a:xfrm>
            <a:off x="8534460" y="1888431"/>
            <a:ext cx="2819340" cy="3081137"/>
            <a:chOff x="0" y="-1"/>
            <a:chExt cx="2126896" cy="2685650"/>
          </a:xfrm>
        </p:grpSpPr>
        <p:pic>
          <p:nvPicPr>
            <p:cNvPr id="7" name="Shape 124" descr="Picture 2">
              <a:extLst>
                <a:ext uri="{FF2B5EF4-FFF2-40B4-BE49-F238E27FC236}">
                  <a16:creationId xmlns:a16="http://schemas.microsoft.com/office/drawing/2014/main" id="{6AC5AC18-D240-4EC1-8126-70E9C53EAF2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275166"/>
              <a:ext cx="2126896" cy="241048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Shape 125">
              <a:extLst>
                <a:ext uri="{FF2B5EF4-FFF2-40B4-BE49-F238E27FC236}">
                  <a16:creationId xmlns:a16="http://schemas.microsoft.com/office/drawing/2014/main" id="{9FEE6223-A885-46D5-88FC-04C162C5A083}"/>
                </a:ext>
              </a:extLst>
            </p:cNvPr>
            <p:cNvGrpSpPr/>
            <p:nvPr/>
          </p:nvGrpSpPr>
          <p:grpSpPr>
            <a:xfrm>
              <a:off x="806326" y="-1"/>
              <a:ext cx="794100" cy="509400"/>
              <a:chOff x="0" y="0"/>
              <a:chExt cx="794100" cy="509400"/>
            </a:xfrm>
          </p:grpSpPr>
          <p:sp>
            <p:nvSpPr>
              <p:cNvPr id="10" name="Shape 126">
                <a:extLst>
                  <a:ext uri="{FF2B5EF4-FFF2-40B4-BE49-F238E27FC236}">
                    <a16:creationId xmlns:a16="http://schemas.microsoft.com/office/drawing/2014/main" id="{AA004C5A-1E80-4D90-89EB-485832F3CAD2}"/>
                  </a:ext>
                </a:extLst>
              </p:cNvPr>
              <p:cNvSpPr/>
              <p:nvPr/>
            </p:nvSpPr>
            <p:spPr>
              <a:xfrm>
                <a:off x="0" y="0"/>
                <a:ext cx="794100" cy="3630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Shape 127">
                <a:extLst>
                  <a:ext uri="{FF2B5EF4-FFF2-40B4-BE49-F238E27FC236}">
                    <a16:creationId xmlns:a16="http://schemas.microsoft.com/office/drawing/2014/main" id="{C99204A8-CA02-4FC8-AEBB-2795D414B00C}"/>
                  </a:ext>
                </a:extLst>
              </p:cNvPr>
              <p:cNvSpPr txBox="1"/>
              <p:nvPr/>
            </p:nvSpPr>
            <p:spPr>
              <a:xfrm>
                <a:off x="0" y="0"/>
                <a:ext cx="794100" cy="50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66"/>
                  </a:buClr>
                  <a:buSzPts val="3200"/>
                  <a:buFont typeface="Calibri"/>
                  <a:buNone/>
                </a:pPr>
                <a:r>
                  <a:rPr lang="en-US" sz="3200" b="1" i="0" u="none" strike="noStrike" cap="none">
                    <a:solidFill>
                      <a:srgbClr val="00006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ELP </a:t>
                </a:r>
                <a:endParaRPr/>
              </a:p>
            </p:txBody>
          </p:sp>
        </p:grpSp>
        <p:sp>
          <p:nvSpPr>
            <p:cNvPr id="9" name="Shape 128">
              <a:extLst>
                <a:ext uri="{FF2B5EF4-FFF2-40B4-BE49-F238E27FC236}">
                  <a16:creationId xmlns:a16="http://schemas.microsoft.com/office/drawing/2014/main" id="{B0A187EF-B7C2-4C74-AA4B-F0CA4C86039A}"/>
                </a:ext>
              </a:extLst>
            </p:cNvPr>
            <p:cNvSpPr/>
            <p:nvPr/>
          </p:nvSpPr>
          <p:spPr>
            <a:xfrm>
              <a:off x="859263" y="588056"/>
              <a:ext cx="529500" cy="1815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" name="Shape 105">
            <a:extLst>
              <a:ext uri="{FF2B5EF4-FFF2-40B4-BE49-F238E27FC236}">
                <a16:creationId xmlns:a16="http://schemas.microsoft.com/office/drawing/2014/main" id="{AF2E3590-E5CF-4A1E-8688-3F65A316576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3916" y="5758180"/>
            <a:ext cx="2743200" cy="81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06">
            <a:extLst>
              <a:ext uri="{FF2B5EF4-FFF2-40B4-BE49-F238E27FC236}">
                <a16:creationId xmlns:a16="http://schemas.microsoft.com/office/drawing/2014/main" id="{671211D0-5541-498F-84EA-12E7C5006F6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02261" y="5378909"/>
            <a:ext cx="790669" cy="105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07">
            <a:extLst>
              <a:ext uri="{FF2B5EF4-FFF2-40B4-BE49-F238E27FC236}">
                <a16:creationId xmlns:a16="http://schemas.microsoft.com/office/drawing/2014/main" id="{D1E17BB6-B513-43D4-86D0-F831E60375D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7881" y="5651965"/>
            <a:ext cx="936716" cy="78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08" descr="Picture 9">
            <a:extLst>
              <a:ext uri="{FF2B5EF4-FFF2-40B4-BE49-F238E27FC236}">
                <a16:creationId xmlns:a16="http://schemas.microsoft.com/office/drawing/2014/main" id="{5EE3C1AA-0AE7-4D4C-9C22-8F34896CA99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15711"/>
          <a:stretch/>
        </p:blipFill>
        <p:spPr>
          <a:xfrm>
            <a:off x="7663967" y="5893905"/>
            <a:ext cx="2573908" cy="53888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CC83217-FE0B-43A1-ACE6-CD96084767D6}"/>
              </a:ext>
            </a:extLst>
          </p:cNvPr>
          <p:cNvSpPr txBox="1"/>
          <p:nvPr/>
        </p:nvSpPr>
        <p:spPr>
          <a:xfrm>
            <a:off x="8534460" y="4969568"/>
            <a:ext cx="281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Provided by Chris Camp</a:t>
            </a:r>
          </a:p>
        </p:txBody>
      </p:sp>
    </p:spTree>
    <p:extLst>
      <p:ext uri="{BB962C8B-B14F-4D97-AF65-F5344CB8AC3E}">
        <p14:creationId xmlns:p14="http://schemas.microsoft.com/office/powerpoint/2010/main" val="328329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830A1-F593-493E-BCFA-6218B66D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Soluti</a:t>
            </a:r>
            <a:r>
              <a:rPr lang="en-US" dirty="0"/>
              <a:t>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92DF2F-DFC5-41A4-8EF8-E2D61345D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1555"/>
            <a:ext cx="3396174" cy="1621919"/>
          </a:xfrm>
          <a:prstGeom prst="rect">
            <a:avLst/>
          </a:prstGeom>
        </p:spPr>
      </p:pic>
      <p:grpSp>
        <p:nvGrpSpPr>
          <p:cNvPr id="6" name="Shape 123">
            <a:extLst>
              <a:ext uri="{FF2B5EF4-FFF2-40B4-BE49-F238E27FC236}">
                <a16:creationId xmlns:a16="http://schemas.microsoft.com/office/drawing/2014/main" id="{61DF6028-D65C-4318-9CE0-7BBD984461BC}"/>
              </a:ext>
            </a:extLst>
          </p:cNvPr>
          <p:cNvGrpSpPr/>
          <p:nvPr/>
        </p:nvGrpSpPr>
        <p:grpSpPr>
          <a:xfrm>
            <a:off x="1434597" y="2969578"/>
            <a:ext cx="2362397" cy="2732498"/>
            <a:chOff x="0" y="-1"/>
            <a:chExt cx="2126896" cy="2685650"/>
          </a:xfrm>
        </p:grpSpPr>
        <p:pic>
          <p:nvPicPr>
            <p:cNvPr id="7" name="Shape 124" descr="Picture 2">
              <a:extLst>
                <a:ext uri="{FF2B5EF4-FFF2-40B4-BE49-F238E27FC236}">
                  <a16:creationId xmlns:a16="http://schemas.microsoft.com/office/drawing/2014/main" id="{6AC5AC18-D240-4EC1-8126-70E9C53EAF2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275166"/>
              <a:ext cx="2126896" cy="241048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Shape 125">
              <a:extLst>
                <a:ext uri="{FF2B5EF4-FFF2-40B4-BE49-F238E27FC236}">
                  <a16:creationId xmlns:a16="http://schemas.microsoft.com/office/drawing/2014/main" id="{9FEE6223-A885-46D5-88FC-04C162C5A083}"/>
                </a:ext>
              </a:extLst>
            </p:cNvPr>
            <p:cNvGrpSpPr/>
            <p:nvPr/>
          </p:nvGrpSpPr>
          <p:grpSpPr>
            <a:xfrm>
              <a:off x="806326" y="-1"/>
              <a:ext cx="794100" cy="509400"/>
              <a:chOff x="0" y="0"/>
              <a:chExt cx="794100" cy="509400"/>
            </a:xfrm>
          </p:grpSpPr>
          <p:sp>
            <p:nvSpPr>
              <p:cNvPr id="10" name="Shape 126">
                <a:extLst>
                  <a:ext uri="{FF2B5EF4-FFF2-40B4-BE49-F238E27FC236}">
                    <a16:creationId xmlns:a16="http://schemas.microsoft.com/office/drawing/2014/main" id="{AA004C5A-1E80-4D90-89EB-485832F3CAD2}"/>
                  </a:ext>
                </a:extLst>
              </p:cNvPr>
              <p:cNvSpPr/>
              <p:nvPr/>
            </p:nvSpPr>
            <p:spPr>
              <a:xfrm>
                <a:off x="0" y="0"/>
                <a:ext cx="794100" cy="3630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Shape 127">
                <a:extLst>
                  <a:ext uri="{FF2B5EF4-FFF2-40B4-BE49-F238E27FC236}">
                    <a16:creationId xmlns:a16="http://schemas.microsoft.com/office/drawing/2014/main" id="{C99204A8-CA02-4FC8-AEBB-2795D414B00C}"/>
                  </a:ext>
                </a:extLst>
              </p:cNvPr>
              <p:cNvSpPr txBox="1"/>
              <p:nvPr/>
            </p:nvSpPr>
            <p:spPr>
              <a:xfrm>
                <a:off x="0" y="0"/>
                <a:ext cx="794100" cy="50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66"/>
                  </a:buClr>
                  <a:buSzPts val="3200"/>
                  <a:buFont typeface="Calibri"/>
                  <a:buNone/>
                </a:pPr>
                <a:r>
                  <a:rPr lang="en-US" sz="3200" b="1" i="0" u="none" strike="noStrike" cap="none">
                    <a:solidFill>
                      <a:srgbClr val="00006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ELP </a:t>
                </a:r>
                <a:endParaRPr/>
              </a:p>
            </p:txBody>
          </p:sp>
        </p:grpSp>
        <p:sp>
          <p:nvSpPr>
            <p:cNvPr id="9" name="Shape 128">
              <a:extLst>
                <a:ext uri="{FF2B5EF4-FFF2-40B4-BE49-F238E27FC236}">
                  <a16:creationId xmlns:a16="http://schemas.microsoft.com/office/drawing/2014/main" id="{B0A187EF-B7C2-4C74-AA4B-F0CA4C86039A}"/>
                </a:ext>
              </a:extLst>
            </p:cNvPr>
            <p:cNvSpPr/>
            <p:nvPr/>
          </p:nvSpPr>
          <p:spPr>
            <a:xfrm>
              <a:off x="859263" y="588056"/>
              <a:ext cx="529500" cy="1815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B0BFFDC-2E98-4CB8-A5A6-C3C34CA49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873" y="2056845"/>
            <a:ext cx="4926416" cy="2744309"/>
          </a:xfrm>
          <a:prstGeom prst="rect">
            <a:avLst/>
          </a:prstGeom>
        </p:spPr>
      </p:pic>
      <p:pic>
        <p:nvPicPr>
          <p:cNvPr id="17" name="Shape 105">
            <a:extLst>
              <a:ext uri="{FF2B5EF4-FFF2-40B4-BE49-F238E27FC236}">
                <a16:creationId xmlns:a16="http://schemas.microsoft.com/office/drawing/2014/main" id="{2CAA93E7-4BCA-4113-A724-5437DB822F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33916" y="5758180"/>
            <a:ext cx="2743200" cy="81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06">
            <a:extLst>
              <a:ext uri="{FF2B5EF4-FFF2-40B4-BE49-F238E27FC236}">
                <a16:creationId xmlns:a16="http://schemas.microsoft.com/office/drawing/2014/main" id="{DA4F29BA-DC60-4DD1-931E-4D74B8C8F87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02261" y="5378909"/>
            <a:ext cx="790669" cy="105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07">
            <a:extLst>
              <a:ext uri="{FF2B5EF4-FFF2-40B4-BE49-F238E27FC236}">
                <a16:creationId xmlns:a16="http://schemas.microsoft.com/office/drawing/2014/main" id="{CF98A3D8-D298-46FE-9216-69B93E25B4B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7881" y="5651965"/>
            <a:ext cx="936716" cy="78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108" descr="Picture 9">
            <a:extLst>
              <a:ext uri="{FF2B5EF4-FFF2-40B4-BE49-F238E27FC236}">
                <a16:creationId xmlns:a16="http://schemas.microsoft.com/office/drawing/2014/main" id="{C7FC06B8-C816-4105-8FE0-A117FEBF1A0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r="15711"/>
          <a:stretch/>
        </p:blipFill>
        <p:spPr>
          <a:xfrm>
            <a:off x="7663967" y="5893905"/>
            <a:ext cx="2573908" cy="538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606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830A1-F593-493E-BCFA-6218B66D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Soluti</a:t>
            </a:r>
            <a:r>
              <a:rPr lang="en-US" dirty="0"/>
              <a:t>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0BFFDC-2E98-4CB8-A5A6-C3C34CA49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54614"/>
            <a:ext cx="4210672" cy="2345597"/>
          </a:xfrm>
          <a:prstGeom prst="rect">
            <a:avLst/>
          </a:prstGeom>
        </p:spPr>
      </p:pic>
      <p:pic>
        <p:nvPicPr>
          <p:cNvPr id="17" name="Shape 105">
            <a:extLst>
              <a:ext uri="{FF2B5EF4-FFF2-40B4-BE49-F238E27FC236}">
                <a16:creationId xmlns:a16="http://schemas.microsoft.com/office/drawing/2014/main" id="{2CAA93E7-4BCA-4113-A724-5437DB822F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3916" y="5758180"/>
            <a:ext cx="2743200" cy="81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06">
            <a:extLst>
              <a:ext uri="{FF2B5EF4-FFF2-40B4-BE49-F238E27FC236}">
                <a16:creationId xmlns:a16="http://schemas.microsoft.com/office/drawing/2014/main" id="{DA4F29BA-DC60-4DD1-931E-4D74B8C8F87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2261" y="5378909"/>
            <a:ext cx="790669" cy="105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07">
            <a:extLst>
              <a:ext uri="{FF2B5EF4-FFF2-40B4-BE49-F238E27FC236}">
                <a16:creationId xmlns:a16="http://schemas.microsoft.com/office/drawing/2014/main" id="{CF98A3D8-D298-46FE-9216-69B93E25B4B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7881" y="5651965"/>
            <a:ext cx="936716" cy="78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108" descr="Picture 9">
            <a:extLst>
              <a:ext uri="{FF2B5EF4-FFF2-40B4-BE49-F238E27FC236}">
                <a16:creationId xmlns:a16="http://schemas.microsoft.com/office/drawing/2014/main" id="{C7FC06B8-C816-4105-8FE0-A117FEBF1A0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15711"/>
          <a:stretch/>
        </p:blipFill>
        <p:spPr>
          <a:xfrm>
            <a:off x="7663967" y="5893905"/>
            <a:ext cx="2573908" cy="538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3AD080-C818-4142-8015-FCB9AC4A59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3967" y="1474598"/>
            <a:ext cx="2160032" cy="21600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E7B5B6-A00C-4636-8BDF-9E0D258813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3967" y="3754352"/>
            <a:ext cx="2573908" cy="19304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3DD03A-AC63-42F4-8A14-9C0677CA2902}"/>
              </a:ext>
            </a:extLst>
          </p:cNvPr>
          <p:cNvSpPr txBox="1"/>
          <p:nvPr/>
        </p:nvSpPr>
        <p:spPr>
          <a:xfrm>
            <a:off x="4975274" y="1875120"/>
            <a:ext cx="2352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Inject into bloodstream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4C7DC9-7FB7-4930-90B1-485D96B035DE}"/>
              </a:ext>
            </a:extLst>
          </p:cNvPr>
          <p:cNvSpPr txBox="1"/>
          <p:nvPr/>
        </p:nvSpPr>
        <p:spPr>
          <a:xfrm>
            <a:off x="4975274" y="3888570"/>
            <a:ext cx="2241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Crosslink with ultraviolet light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16018F19-04F3-469D-8EB3-2216DD3104DE}"/>
              </a:ext>
            </a:extLst>
          </p:cNvPr>
          <p:cNvSpPr/>
          <p:nvPr/>
        </p:nvSpPr>
        <p:spPr>
          <a:xfrm>
            <a:off x="5197640" y="2726584"/>
            <a:ext cx="1406770" cy="362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8D294A8-0EEC-498C-8C6C-62ABCA0B27E4}"/>
              </a:ext>
            </a:extLst>
          </p:cNvPr>
          <p:cNvSpPr/>
          <p:nvPr/>
        </p:nvSpPr>
        <p:spPr>
          <a:xfrm>
            <a:off x="5199482" y="4819670"/>
            <a:ext cx="1406770" cy="362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20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316</Words>
  <Application>Microsoft Office PowerPoint</Application>
  <PresentationFormat>Widescreen</PresentationFormat>
  <Paragraphs>64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Helvetica Neue</vt:lpstr>
      <vt:lpstr>Office Theme</vt:lpstr>
      <vt:lpstr>Genetically Engineered ELP-AMP Protein Polymers for Antimicrobial Materials</vt:lpstr>
      <vt:lpstr>Summary of Presentation</vt:lpstr>
      <vt:lpstr>Antimicrobial Resistance </vt:lpstr>
      <vt:lpstr>Antimicrobial Peptides (AMP)</vt:lpstr>
      <vt:lpstr>Our Solution</vt:lpstr>
      <vt:lpstr>Our Solution</vt:lpstr>
      <vt:lpstr>Our Solution</vt:lpstr>
      <vt:lpstr>Our Solution</vt:lpstr>
      <vt:lpstr>Our Solution</vt:lpstr>
      <vt:lpstr>Methods</vt:lpstr>
      <vt:lpstr>Methods</vt:lpstr>
      <vt:lpstr>Preliminary Results</vt:lpstr>
      <vt:lpstr>Expected Results</vt:lpstr>
      <vt:lpstr>Expected Results</vt:lpstr>
      <vt:lpstr>Potential Future Applications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Genetically Engineered ELP-AMP Protein Polymers for Antimicrobial Materials</dc:title>
  <cp:lastModifiedBy>Pena, Miguel Salvador - (mp323)</cp:lastModifiedBy>
  <cp:revision>14</cp:revision>
  <dcterms:modified xsi:type="dcterms:W3CDTF">2018-03-31T04:19:10Z</dcterms:modified>
</cp:coreProperties>
</file>